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360" r:id="rId4"/>
    <p:sldId id="364" r:id="rId5"/>
    <p:sldId id="365" r:id="rId6"/>
    <p:sldId id="367" r:id="rId7"/>
    <p:sldId id="377" r:id="rId8"/>
    <p:sldId id="354" r:id="rId9"/>
    <p:sldId id="355" r:id="rId10"/>
    <p:sldId id="358" r:id="rId11"/>
    <p:sldId id="356" r:id="rId12"/>
    <p:sldId id="357" r:id="rId13"/>
    <p:sldId id="263" r:id="rId14"/>
    <p:sldId id="269" r:id="rId15"/>
    <p:sldId id="362" r:id="rId16"/>
    <p:sldId id="375" r:id="rId17"/>
    <p:sldId id="370" r:id="rId18"/>
    <p:sldId id="264" r:id="rId19"/>
    <p:sldId id="260" r:id="rId20"/>
    <p:sldId id="267" r:id="rId21"/>
    <p:sldId id="266" r:id="rId22"/>
    <p:sldId id="279" r:id="rId23"/>
    <p:sldId id="281" r:id="rId24"/>
    <p:sldId id="287" r:id="rId25"/>
    <p:sldId id="290" r:id="rId26"/>
    <p:sldId id="280" r:id="rId27"/>
    <p:sldId id="282" r:id="rId28"/>
    <p:sldId id="283" r:id="rId29"/>
    <p:sldId id="284" r:id="rId30"/>
    <p:sldId id="286" r:id="rId31"/>
    <p:sldId id="288" r:id="rId32"/>
    <p:sldId id="291" r:id="rId33"/>
    <p:sldId id="268" r:id="rId34"/>
    <p:sldId id="274" r:id="rId35"/>
    <p:sldId id="270" r:id="rId36"/>
    <p:sldId id="271" r:id="rId37"/>
    <p:sldId id="272" r:id="rId38"/>
    <p:sldId id="275" r:id="rId39"/>
    <p:sldId id="276" r:id="rId40"/>
    <p:sldId id="277" r:id="rId41"/>
    <p:sldId id="363" r:id="rId42"/>
    <p:sldId id="293" r:id="rId43"/>
    <p:sldId id="371" r:id="rId44"/>
    <p:sldId id="372" r:id="rId45"/>
    <p:sldId id="292" r:id="rId46"/>
    <p:sldId id="295" r:id="rId47"/>
    <p:sldId id="298" r:id="rId48"/>
    <p:sldId id="294" r:id="rId49"/>
    <p:sldId id="296" r:id="rId50"/>
    <p:sldId id="297" r:id="rId51"/>
    <p:sldId id="299" r:id="rId52"/>
    <p:sldId id="300" r:id="rId53"/>
    <p:sldId id="374" r:id="rId54"/>
    <p:sldId id="340" r:id="rId55"/>
    <p:sldId id="345" r:id="rId56"/>
    <p:sldId id="346" r:id="rId57"/>
    <p:sldId id="343" r:id="rId58"/>
    <p:sldId id="344" r:id="rId59"/>
    <p:sldId id="347" r:id="rId60"/>
    <p:sldId id="369" r:id="rId61"/>
    <p:sldId id="342" r:id="rId62"/>
    <p:sldId id="303" r:id="rId63"/>
    <p:sldId id="304" r:id="rId64"/>
    <p:sldId id="373" r:id="rId65"/>
    <p:sldId id="305" r:id="rId66"/>
    <p:sldId id="302" r:id="rId67"/>
    <p:sldId id="309" r:id="rId68"/>
    <p:sldId id="306" r:id="rId69"/>
    <p:sldId id="307" r:id="rId70"/>
    <p:sldId id="310" r:id="rId71"/>
    <p:sldId id="311" r:id="rId72"/>
    <p:sldId id="313" r:id="rId73"/>
    <p:sldId id="312" r:id="rId74"/>
    <p:sldId id="315" r:id="rId75"/>
    <p:sldId id="317" r:id="rId76"/>
    <p:sldId id="314" r:id="rId77"/>
    <p:sldId id="316" r:id="rId78"/>
    <p:sldId id="318" r:id="rId79"/>
    <p:sldId id="319" r:id="rId80"/>
    <p:sldId id="320" r:id="rId81"/>
    <p:sldId id="329" r:id="rId82"/>
    <p:sldId id="328" r:id="rId83"/>
    <p:sldId id="330" r:id="rId84"/>
    <p:sldId id="333" r:id="rId85"/>
    <p:sldId id="339" r:id="rId86"/>
    <p:sldId id="336" r:id="rId87"/>
    <p:sldId id="331" r:id="rId88"/>
    <p:sldId id="332" r:id="rId89"/>
    <p:sldId id="335" r:id="rId90"/>
    <p:sldId id="334" r:id="rId91"/>
    <p:sldId id="338" r:id="rId92"/>
    <p:sldId id="337" r:id="rId93"/>
    <p:sldId id="348" r:id="rId94"/>
    <p:sldId id="349" r:id="rId95"/>
    <p:sldId id="351" r:id="rId96"/>
    <p:sldId id="352" r:id="rId97"/>
    <p:sldId id="262" r:id="rId98"/>
    <p:sldId id="258" r:id="rId99"/>
    <p:sldId id="36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38" autoAdjust="0"/>
    <p:restoredTop sz="94660"/>
  </p:normalViewPr>
  <p:slideViewPr>
    <p:cSldViewPr snapToGrid="0">
      <p:cViewPr varScale="1">
        <p:scale>
          <a:sx n="123" d="100"/>
          <a:sy n="123" d="100"/>
        </p:scale>
        <p:origin x="47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4/22/2023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4/22/2023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fccsdigitalchina/generative_ai_east_asian_studies/blob/main/Codes_generation/JavaScript/String_rearrangement/1_task.tx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ccsdigitalchina/generative_ai_east_asian_studies/tree/main/Summarization_article_cases/Peter_Bol"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fccsdigitalchina/generative_ai_east_asian_studies/blob/main/Summarization_article_cases/Michael_Szonyi.pdf"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ccsdigitalchina/generative_ai_east_asian_studies/blob/main/Training_data/Reign_year/2_prompt_4.0.tx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fccsdigitalchina/generative_ai_east_asian_studies/blob/main/Summarization_article_cases/Katherine_Matsuura.pdf"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ccsdigitalchina/generative_ai_east_asian_studies/blob/main/Summarization_article_cases/Jae-Jung_Suh.pdf"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fccsdigitalchina/generative_ai_east_asian_studies/blob/main/Visualization/Linear_line_on_html/2_prompt_correct_part_2.tx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0.png"/></Relationships>
</file>

<file path=ppt/slides/_rels/slide9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5.xml"/><Relationship Id="rId4" Type="http://schemas.openxmlformats.org/officeDocument/2006/relationships/image" Target="../media/image4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a:xfrm>
            <a:off x="1524000" y="3602037"/>
            <a:ext cx="9144000" cy="1916167"/>
          </a:xfrm>
        </p:spPr>
        <p:txBody>
          <a:bodyPr>
            <a:normAutofit fontScale="85000" lnSpcReduction="20000"/>
          </a:bodyPr>
          <a:lstStyle/>
          <a:p>
            <a:endParaRPr lang="en-US" dirty="0"/>
          </a:p>
          <a:p>
            <a:r>
              <a:rPr lang="en-US" sz="3200" dirty="0"/>
              <a:t>Hongsu </a:t>
            </a:r>
            <a:r>
              <a:rPr lang="en-US" altLang="zh-CN" sz="3200" dirty="0"/>
              <a:t>WANG</a:t>
            </a:r>
            <a:endParaRPr lang="en-US" sz="3200" dirty="0"/>
          </a:p>
          <a:p>
            <a:r>
              <a:rPr lang="en-US" altLang="zh-CN" sz="2200" dirty="0"/>
              <a:t>Senior Project Manager of the China Biographical Database Project</a:t>
            </a:r>
          </a:p>
          <a:p>
            <a:endParaRPr lang="en-US" sz="2200" dirty="0"/>
          </a:p>
          <a:p>
            <a:r>
              <a:rPr lang="en-US" sz="3200" dirty="0"/>
              <a:t>April 2023</a:t>
            </a:r>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354657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8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328829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solidFill>
                  <a:schemeClr val="bg2">
                    <a:lumMod val="90000"/>
                  </a:schemeClr>
                </a:solidFill>
              </a:rPr>
              <a:t>Summarize Articles</a:t>
            </a:r>
          </a:p>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13804"/>
          <a:stretch/>
        </p:blipFill>
        <p:spPr>
          <a:xfrm>
            <a:off x="1947514" y="0"/>
            <a:ext cx="10100447" cy="6858000"/>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5ACD0-DC41-6239-E19D-6F99ECD5C3AC}"/>
              </a:ext>
            </a:extLst>
          </p:cNvPr>
          <p:cNvSpPr>
            <a:spLocks noGrp="1"/>
          </p:cNvSpPr>
          <p:nvPr>
            <p:ph type="title"/>
          </p:nvPr>
        </p:nvSpPr>
        <p:spPr/>
        <p:txBody>
          <a:bodyPr/>
          <a:lstStyle/>
          <a:p>
            <a:r>
              <a:rPr lang="en-US" altLang="zh-CN" sz="6000" dirty="0"/>
              <a:t>Create and Clean Data</a:t>
            </a:r>
            <a:endParaRPr lang="en-US" dirty="0"/>
          </a:p>
        </p:txBody>
      </p:sp>
    </p:spTree>
    <p:extLst>
      <p:ext uri="{BB962C8B-B14F-4D97-AF65-F5344CB8AC3E}">
        <p14:creationId xmlns:p14="http://schemas.microsoft.com/office/powerpoint/2010/main" val="221168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724096"/>
          </a:xfrm>
          <a:prstGeom prst="rect">
            <a:avLst/>
          </a:prstGeom>
          <a:noFill/>
        </p:spPr>
        <p:txBody>
          <a:bodyPr wrap="square" rtlCol="0">
            <a:spAutoFit/>
          </a:bodyPr>
          <a:lstStyle/>
          <a:p>
            <a:pPr marL="342900" indent="-342900">
              <a:buFont typeface="Arial" panose="020B0604020202020204" pitchFamily="34" charset="0"/>
              <a:buChar char="•"/>
            </a:pPr>
            <a:r>
              <a:rPr lang="fr-FR" sz="2400" dirty="0"/>
              <a:t>Notices Biographiques Et Bibliographiques Sur Les Jésuites de L‘ancienne Mission de Chine, 1552 – 1773</a:t>
            </a:r>
          </a:p>
          <a:p>
            <a:r>
              <a:rPr lang="fr-FR" sz="2400" dirty="0"/>
              <a:t> </a:t>
            </a:r>
            <a:r>
              <a:rPr lang="en-US" altLang="zh-CN" sz="2400" dirty="0"/>
              <a:t>(Biographical And Bibliographical Notes On The Jesuits Of The Mission Of Late Imperial China, 1552 - 1773)</a:t>
            </a:r>
          </a:p>
          <a:p>
            <a:endParaRPr lang="en-US" sz="2800" dirty="0"/>
          </a:p>
          <a:p>
            <a:pPr marL="457200" indent="-457200">
              <a:buFont typeface="Arial" panose="020B0604020202020204" pitchFamily="34" charset="0"/>
              <a:buChar char="•"/>
            </a:pPr>
            <a:r>
              <a:rPr lang="en-US" sz="2800" dirty="0"/>
              <a:t>Professor Jianguo </a:t>
            </a:r>
            <a:r>
              <a:rPr lang="en-US" altLang="zh-CN" sz="2800" dirty="0"/>
              <a:t>LIU</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PDF Articles</a:t>
            </a:r>
            <a:endParaRPr lang="en-US" dirty="0"/>
          </a:p>
        </p:txBody>
      </p:sp>
    </p:spTree>
    <p:extLst>
      <p:ext uri="{BB962C8B-B14F-4D97-AF65-F5344CB8AC3E}">
        <p14:creationId xmlns:p14="http://schemas.microsoft.com/office/powerpoint/2010/main" val="104686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hlinkClick r:id="rId2"/>
              </a:rPr>
              <a:t>https://github.com/fccsdigitalchina/generative_ai_east_asian_studies/blob/main/Codes_generation/JavaScript/String_rearrangement/1_task.txt</a:t>
            </a:r>
            <a:endParaRPr lang="en-US" sz="2400" dirty="0"/>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3"/>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Algorithm</a:t>
            </a:r>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a:t>
            </a:r>
            <a:r>
              <a:rPr lang="en-US" b="1" u="sng" dirty="0"/>
              <a:t>input box </a:t>
            </a:r>
            <a:r>
              <a:rPr lang="en-US" dirty="0"/>
              <a:t>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a:t>
            </a:r>
            <a:r>
              <a:rPr lang="en-US" b="1" u="sng" dirty="0"/>
              <a:t>button</a:t>
            </a:r>
            <a:r>
              <a:rPr lang="en-US" dirty="0"/>
              <a:t> under the input box. It will </a:t>
            </a:r>
            <a:r>
              <a:rPr lang="en-US" b="1" u="sng" dirty="0"/>
              <a:t>trigger your </a:t>
            </a:r>
            <a:r>
              <a:rPr lang="en-US" b="1" u="sng" dirty="0" err="1"/>
              <a:t>js</a:t>
            </a:r>
            <a:r>
              <a:rPr lang="en-US" dirty="0"/>
              <a:t> to convert the input to the output</a:t>
            </a:r>
          </a:p>
          <a:p>
            <a:pPr marL="0" indent="0">
              <a:buNone/>
            </a:pPr>
            <a:endParaRPr lang="en-US" dirty="0"/>
          </a:p>
          <a:p>
            <a:pPr marL="0" indent="0">
              <a:buNone/>
            </a:pPr>
            <a:r>
              <a:rPr lang="en-US" dirty="0"/>
              <a:t>3. </a:t>
            </a:r>
            <a:r>
              <a:rPr lang="en-US" b="1" u="sng" dirty="0"/>
              <a:t>Wrap the output </a:t>
            </a:r>
            <a:r>
              <a:rPr lang="en-US" dirty="0"/>
              <a:t>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t>Professor Jae-Jung Suh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166407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web page</a:t>
            </a:r>
            <a:r>
              <a:rPr lang="en-US" altLang="zh-CN" dirty="0"/>
              <a:t>(html)</a:t>
            </a:r>
            <a:endParaRPr lang="en-US" dirty="0"/>
          </a:p>
        </p:txBody>
      </p:sp>
    </p:spTree>
    <p:extLst>
      <p:ext uri="{BB962C8B-B14F-4D97-AF65-F5344CB8AC3E}">
        <p14:creationId xmlns:p14="http://schemas.microsoft.com/office/powerpoint/2010/main" val="414058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Patterns Briefly</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40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
        <p:nvSpPr>
          <p:cNvPr id="3" name="TextBox 2">
            <a:extLst>
              <a:ext uri="{FF2B5EF4-FFF2-40B4-BE49-F238E27FC236}">
                <a16:creationId xmlns:a16="http://schemas.microsoft.com/office/drawing/2014/main" id="{5EF36A13-BE07-B7F8-950A-644E482472C5}"/>
              </a:ext>
            </a:extLst>
          </p:cNvPr>
          <p:cNvSpPr txBox="1"/>
          <p:nvPr/>
        </p:nvSpPr>
        <p:spPr>
          <a:xfrm>
            <a:off x="1611078" y="871234"/>
            <a:ext cx="6094674" cy="646331"/>
          </a:xfrm>
          <a:prstGeom prst="rect">
            <a:avLst/>
          </a:prstGeom>
          <a:noFill/>
        </p:spPr>
        <p:txBody>
          <a:bodyPr wrap="square">
            <a:spAutoFit/>
          </a:bodyPr>
          <a:lstStyle/>
          <a:p>
            <a:r>
              <a:rPr lang="en-US" dirty="0">
                <a:hlinkClick r:id="rId2"/>
              </a:rPr>
              <a:t>https://github.com/fccsdigitalchina/generative_ai_east_asian_studies/tree/main/Summarization_article_cases/Peter_Bol</a:t>
            </a:r>
            <a:endParaRPr lang="en-US" dirty="0"/>
          </a:p>
        </p:txBody>
      </p:sp>
      <p:pic>
        <p:nvPicPr>
          <p:cNvPr id="6" name="Picture 5">
            <a:extLst>
              <a:ext uri="{FF2B5EF4-FFF2-40B4-BE49-F238E27FC236}">
                <a16:creationId xmlns:a16="http://schemas.microsoft.com/office/drawing/2014/main" id="{260965DF-42FE-8DB2-356A-0BC62D8171BB}"/>
              </a:ext>
            </a:extLst>
          </p:cNvPr>
          <p:cNvPicPr>
            <a:picLocks noChangeAspect="1"/>
          </p:cNvPicPr>
          <p:nvPr/>
        </p:nvPicPr>
        <p:blipFill rotWithShape="1">
          <a:blip r:embed="rId3"/>
          <a:srcRect t="4010" b="-1"/>
          <a:stretch/>
        </p:blipFill>
        <p:spPr>
          <a:xfrm>
            <a:off x="8921362" y="871234"/>
            <a:ext cx="1335714" cy="1332436"/>
          </a:xfrm>
          <a:prstGeom prst="rect">
            <a:avLst/>
          </a:prstGeom>
        </p:spPr>
      </p:pic>
    </p:spTree>
    <p:extLst>
      <p:ext uri="{BB962C8B-B14F-4D97-AF65-F5344CB8AC3E}">
        <p14:creationId xmlns:p14="http://schemas.microsoft.com/office/powerpoint/2010/main" val="1654188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
        <p:nvSpPr>
          <p:cNvPr id="4" name="TextBox 3">
            <a:extLst>
              <a:ext uri="{FF2B5EF4-FFF2-40B4-BE49-F238E27FC236}">
                <a16:creationId xmlns:a16="http://schemas.microsoft.com/office/drawing/2014/main" id="{DFF966B2-9D5C-1C74-3E85-D77626484571}"/>
              </a:ext>
            </a:extLst>
          </p:cNvPr>
          <p:cNvSpPr txBox="1"/>
          <p:nvPr/>
        </p:nvSpPr>
        <p:spPr>
          <a:xfrm>
            <a:off x="941294" y="5669131"/>
            <a:ext cx="2152064" cy="369332"/>
          </a:xfrm>
          <a:prstGeom prst="rect">
            <a:avLst/>
          </a:prstGeom>
          <a:noFill/>
        </p:spPr>
        <p:txBody>
          <a:bodyPr wrap="none" rtlCol="0">
            <a:spAutoFit/>
          </a:bodyPr>
          <a:lstStyle/>
          <a:p>
            <a:r>
              <a:rPr lang="en-US" dirty="0"/>
              <a:t>PKU DH Center,</a:t>
            </a:r>
            <a:r>
              <a:rPr lang="zh-CN" altLang="en-US" dirty="0"/>
              <a:t> </a:t>
            </a:r>
            <a:r>
              <a:rPr lang="en-US" altLang="zh-CN" dirty="0"/>
              <a:t>BERT</a:t>
            </a:r>
            <a:endParaRPr lang="en-US" dirty="0"/>
          </a:p>
        </p:txBody>
      </p:sp>
    </p:spTree>
    <p:extLst>
      <p:ext uri="{BB962C8B-B14F-4D97-AF65-F5344CB8AC3E}">
        <p14:creationId xmlns:p14="http://schemas.microsoft.com/office/powerpoint/2010/main" val="329217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8200" y="1479149"/>
            <a:ext cx="10515600" cy="4889845"/>
          </a:xfrm>
        </p:spPr>
        <p:txBody>
          <a:bodyPr>
            <a:noAutofit/>
          </a:bodyPr>
          <a:lstStyle/>
          <a:p>
            <a:pPr marL="0" indent="0" algn="ctr"/>
            <a:r>
              <a:rPr lang="en-US" sz="5400" dirty="0"/>
              <a:t>Professor Michael </a:t>
            </a:r>
            <a:r>
              <a:rPr lang="en-US" sz="5400" dirty="0" err="1"/>
              <a:t>Szonyi</a:t>
            </a:r>
            <a:br>
              <a:rPr lang="en-US" sz="5400" dirty="0"/>
            </a:br>
            <a:r>
              <a:rPr lang="en-US" altLang="zh-CN" sz="5400" dirty="0"/>
              <a:t>Doctor Chao Lang</a:t>
            </a:r>
            <a:br>
              <a:rPr lang="en-US" sz="5400" dirty="0"/>
            </a:br>
            <a:br>
              <a:rPr lang="en-US" sz="1800" dirty="0"/>
            </a:br>
            <a:r>
              <a:rPr lang="en-US" altLang="zh-CN" sz="4800" b="1" dirty="0"/>
              <a:t>Land </a:t>
            </a:r>
            <a:r>
              <a:rPr lang="en-US" sz="4800" b="1" dirty="0"/>
              <a:t>Markets, Property Rights, And Corporate Organization</a:t>
            </a:r>
            <a:br>
              <a:rPr lang="en-US" sz="4800" b="1" dirty="0"/>
            </a:br>
            <a:r>
              <a:rPr lang="en-US" sz="4800" b="1" dirty="0"/>
              <a:t>In Late Imperial China:</a:t>
            </a:r>
            <a:br>
              <a:rPr lang="en-US" sz="3600" b="1" dirty="0"/>
            </a:br>
            <a:r>
              <a:rPr lang="en-US" sz="3600" b="1" dirty="0"/>
              <a:t>Preliminary Reflections On Recently Discovered Materials From Fujian</a:t>
            </a:r>
            <a:endParaRPr lang="en-US" sz="4800" b="1" dirty="0"/>
          </a:p>
        </p:txBody>
      </p:sp>
      <p:sp>
        <p:nvSpPr>
          <p:cNvPr id="3" name="TextBox 2">
            <a:extLst>
              <a:ext uri="{FF2B5EF4-FFF2-40B4-BE49-F238E27FC236}">
                <a16:creationId xmlns:a16="http://schemas.microsoft.com/office/drawing/2014/main" id="{6701633E-91EE-90B1-D014-45D1FBAB323F}"/>
              </a:ext>
            </a:extLst>
          </p:cNvPr>
          <p:cNvSpPr txBox="1"/>
          <p:nvPr/>
        </p:nvSpPr>
        <p:spPr>
          <a:xfrm>
            <a:off x="838200" y="635615"/>
            <a:ext cx="6510129" cy="646331"/>
          </a:xfrm>
          <a:prstGeom prst="rect">
            <a:avLst/>
          </a:prstGeom>
          <a:noFill/>
        </p:spPr>
        <p:txBody>
          <a:bodyPr wrap="square">
            <a:spAutoFit/>
          </a:bodyPr>
          <a:lstStyle/>
          <a:p>
            <a:r>
              <a:rPr lang="en-US" dirty="0">
                <a:hlinkClick r:id="rId2"/>
              </a:rPr>
              <a:t>https://github.com/fccsdigitalchina/generative_ai_east_asian_studies/blob/main/Summarization_article_cases/Michael_Szonyi.pdf</a:t>
            </a:r>
            <a:endParaRPr lang="en-US" dirty="0"/>
          </a:p>
        </p:txBody>
      </p:sp>
      <p:pic>
        <p:nvPicPr>
          <p:cNvPr id="6" name="Picture 5">
            <a:extLst>
              <a:ext uri="{FF2B5EF4-FFF2-40B4-BE49-F238E27FC236}">
                <a16:creationId xmlns:a16="http://schemas.microsoft.com/office/drawing/2014/main" id="{6F33C964-467F-AE8B-7845-A087E636064E}"/>
              </a:ext>
            </a:extLst>
          </p:cNvPr>
          <p:cNvPicPr>
            <a:picLocks noChangeAspect="1"/>
          </p:cNvPicPr>
          <p:nvPr/>
        </p:nvPicPr>
        <p:blipFill>
          <a:blip r:embed="rId3"/>
          <a:stretch>
            <a:fillRect/>
          </a:stretch>
        </p:blipFill>
        <p:spPr>
          <a:xfrm>
            <a:off x="9737303" y="661310"/>
            <a:ext cx="1495634" cy="1438476"/>
          </a:xfrm>
          <a:prstGeom prst="rect">
            <a:avLst/>
          </a:prstGeom>
        </p:spPr>
      </p:pic>
    </p:spTree>
    <p:extLst>
      <p:ext uri="{BB962C8B-B14F-4D97-AF65-F5344CB8AC3E}">
        <p14:creationId xmlns:p14="http://schemas.microsoft.com/office/powerpoint/2010/main" val="1255033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5" name="Picture 4">
            <a:extLst>
              <a:ext uri="{FF2B5EF4-FFF2-40B4-BE49-F238E27FC236}">
                <a16:creationId xmlns:a16="http://schemas.microsoft.com/office/drawing/2014/main" id="{84BEB815-7C48-D1FF-0B34-5C0B1115F827}"/>
              </a:ext>
            </a:extLst>
          </p:cNvPr>
          <p:cNvPicPr>
            <a:picLocks noChangeAspect="1"/>
          </p:cNvPicPr>
          <p:nvPr/>
        </p:nvPicPr>
        <p:blipFill rotWithShape="1">
          <a:blip r:embed="rId3"/>
          <a:srcRect b="19601"/>
          <a:stretch/>
        </p:blipFill>
        <p:spPr>
          <a:xfrm>
            <a:off x="1915293" y="2221983"/>
            <a:ext cx="8361414" cy="4201561"/>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hlinkClick r:id="rId2"/>
              </a:rPr>
              <a:t>https://github.com/fccsdigitalchina/generative_ai_east_asian_studies/blob/main/Training_data/Reign_year/2_prompt_4.0.txt</a:t>
            </a:r>
            <a:endParaRPr lang="en-US" dirty="0"/>
          </a:p>
          <a:p>
            <a:pPr marL="0" indent="0">
              <a:buNone/>
            </a:pPr>
            <a:endParaRPr lang="en-US" dirty="0"/>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3"/>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a:t>
            </a:r>
            <a:r>
              <a:rPr lang="en-US" sz="4000" b="1" u="sng" dirty="0"/>
              <a:t>western year </a:t>
            </a:r>
            <a:r>
              <a:rPr lang="en-US" sz="4000" dirty="0"/>
              <a:t>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highlight>
                  <a:srgbClr val="00FF00"/>
                </a:highlight>
              </a:rPr>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40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
        <p:nvSpPr>
          <p:cNvPr id="3" name="TextBox 2">
            <a:extLst>
              <a:ext uri="{FF2B5EF4-FFF2-40B4-BE49-F238E27FC236}">
                <a16:creationId xmlns:a16="http://schemas.microsoft.com/office/drawing/2014/main" id="{B9F61E3A-BA72-563C-1652-105281D3C142}"/>
              </a:ext>
            </a:extLst>
          </p:cNvPr>
          <p:cNvSpPr txBox="1"/>
          <p:nvPr/>
        </p:nvSpPr>
        <p:spPr>
          <a:xfrm>
            <a:off x="1727419" y="746933"/>
            <a:ext cx="6740718" cy="646331"/>
          </a:xfrm>
          <a:prstGeom prst="rect">
            <a:avLst/>
          </a:prstGeom>
          <a:noFill/>
        </p:spPr>
        <p:txBody>
          <a:bodyPr wrap="square">
            <a:spAutoFit/>
          </a:bodyPr>
          <a:lstStyle/>
          <a:p>
            <a:r>
              <a:rPr lang="en-US" dirty="0">
                <a:hlinkClick r:id="rId2"/>
              </a:rPr>
              <a:t>https://github.com/fccsdigitalchina/generative_ai_east_asian_studies/blob/main/Summarization_article_cases/Katherine_Matsuura.pdf</a:t>
            </a:r>
            <a:endParaRPr lang="en-US" dirty="0"/>
          </a:p>
        </p:txBody>
      </p:sp>
      <p:pic>
        <p:nvPicPr>
          <p:cNvPr id="6" name="Picture 5">
            <a:extLst>
              <a:ext uri="{FF2B5EF4-FFF2-40B4-BE49-F238E27FC236}">
                <a16:creationId xmlns:a16="http://schemas.microsoft.com/office/drawing/2014/main" id="{D8E1B1BB-61DE-AA3F-6875-0ABFE2D84E3A}"/>
              </a:ext>
            </a:extLst>
          </p:cNvPr>
          <p:cNvPicPr>
            <a:picLocks noChangeAspect="1"/>
          </p:cNvPicPr>
          <p:nvPr/>
        </p:nvPicPr>
        <p:blipFill>
          <a:blip r:embed="rId3"/>
          <a:stretch>
            <a:fillRect/>
          </a:stretch>
        </p:blipFill>
        <p:spPr>
          <a:xfrm>
            <a:off x="8872186" y="746933"/>
            <a:ext cx="1476581" cy="1467055"/>
          </a:xfrm>
          <a:prstGeom prst="rect">
            <a:avLst/>
          </a:prstGeom>
        </p:spPr>
      </p:pic>
    </p:spTree>
    <p:extLst>
      <p:ext uri="{BB962C8B-B14F-4D97-AF65-F5344CB8AC3E}">
        <p14:creationId xmlns:p14="http://schemas.microsoft.com/office/powerpoint/2010/main" val="4263158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Finding the </a:t>
            </a:r>
            <a:r>
              <a:rPr lang="en-US" altLang="zh-CN" b="1" u="sng" dirty="0"/>
              <a:t>biographical Addresses</a:t>
            </a:r>
            <a:r>
              <a:rPr lang="en-US" altLang="zh-CN" dirty="0"/>
              <a:t> for some </a:t>
            </a:r>
            <a:r>
              <a:rPr lang="en-US" altLang="zh-CN" b="1" u="sng" dirty="0"/>
              <a:t>historical figures </a:t>
            </a:r>
            <a:r>
              <a:rPr lang="en-US" altLang="zh-CN" dirty="0"/>
              <a:t>and put them on a </a:t>
            </a:r>
            <a:r>
              <a:rPr lang="en-US" altLang="zh-CN" b="1" u="sng" dirty="0"/>
              <a:t>map</a:t>
            </a:r>
            <a:endParaRPr lang="en-US" b="1" u="sng"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Professor Jae-Jung Suh</a:t>
            </a:r>
            <a:r>
              <a:rPr lang="en-US" sz="5400" dirty="0"/>
              <a:t> </a:t>
            </a:r>
            <a:br>
              <a:rPr lang="en-US" sz="5400" dirty="0"/>
            </a:br>
            <a:r>
              <a:rPr lang="en-US" sz="4000" dirty="0"/>
              <a:t>(</a:t>
            </a:r>
            <a:r>
              <a:rPr lang="en-US" altLang="zh-CN" sz="4000" dirty="0"/>
              <a:t>Korean</a:t>
            </a:r>
            <a:r>
              <a:rPr lang="en-US" sz="4000" dirty="0"/>
              <a:t> Studies)</a:t>
            </a:r>
            <a:br>
              <a:rPr lang="en-US" sz="5400" dirty="0"/>
            </a:br>
            <a:br>
              <a:rPr lang="en-US" sz="1800" dirty="0"/>
            </a:br>
            <a:br>
              <a:rPr lang="en-US" sz="1800" dirty="0"/>
            </a:br>
            <a:r>
              <a:rPr lang="en-US" sz="4800" b="1" dirty="0"/>
              <a:t>Democratic Consolidation and Its Limits</a:t>
            </a:r>
            <a:br>
              <a:rPr lang="en-US" sz="4800" b="1" dirty="0"/>
            </a:br>
            <a:r>
              <a:rPr lang="en-US" sz="4800" b="1" dirty="0"/>
              <a:t>in Korea:</a:t>
            </a:r>
            <a:br>
              <a:rPr lang="en-US" sz="4800" b="1" dirty="0"/>
            </a:br>
            <a:r>
              <a:rPr lang="en-US" sz="4800" b="1" dirty="0"/>
              <a:t>Dilemmas of Cooptation</a:t>
            </a:r>
          </a:p>
        </p:txBody>
      </p:sp>
      <p:sp>
        <p:nvSpPr>
          <p:cNvPr id="3" name="TextBox 2">
            <a:extLst>
              <a:ext uri="{FF2B5EF4-FFF2-40B4-BE49-F238E27FC236}">
                <a16:creationId xmlns:a16="http://schemas.microsoft.com/office/drawing/2014/main" id="{D9F7A29C-F9CD-B91F-5DEF-2BD241CB0A9B}"/>
              </a:ext>
            </a:extLst>
          </p:cNvPr>
          <p:cNvSpPr txBox="1"/>
          <p:nvPr/>
        </p:nvSpPr>
        <p:spPr>
          <a:xfrm>
            <a:off x="1234440" y="682674"/>
            <a:ext cx="6867939" cy="646331"/>
          </a:xfrm>
          <a:prstGeom prst="rect">
            <a:avLst/>
          </a:prstGeom>
          <a:noFill/>
        </p:spPr>
        <p:txBody>
          <a:bodyPr wrap="square">
            <a:spAutoFit/>
          </a:bodyPr>
          <a:lstStyle/>
          <a:p>
            <a:r>
              <a:rPr lang="en-US" dirty="0">
                <a:hlinkClick r:id="rId2"/>
              </a:rPr>
              <a:t>https://github.com/fccsdigitalchina/generative_ai_east_asian_studies/blob/main/Summarization_article_cases/Jae-Jung_Suh.pdf</a:t>
            </a:r>
            <a:endParaRPr lang="en-US" dirty="0"/>
          </a:p>
        </p:txBody>
      </p:sp>
      <p:pic>
        <p:nvPicPr>
          <p:cNvPr id="6" name="Picture 5">
            <a:extLst>
              <a:ext uri="{FF2B5EF4-FFF2-40B4-BE49-F238E27FC236}">
                <a16:creationId xmlns:a16="http://schemas.microsoft.com/office/drawing/2014/main" id="{27AE9978-995B-1566-547B-074D14E15D25}"/>
              </a:ext>
            </a:extLst>
          </p:cNvPr>
          <p:cNvPicPr>
            <a:picLocks noChangeAspect="1"/>
          </p:cNvPicPr>
          <p:nvPr/>
        </p:nvPicPr>
        <p:blipFill>
          <a:blip r:embed="rId3"/>
          <a:stretch>
            <a:fillRect/>
          </a:stretch>
        </p:blipFill>
        <p:spPr>
          <a:xfrm>
            <a:off x="9346077" y="682674"/>
            <a:ext cx="1467055" cy="1448002"/>
          </a:xfrm>
          <a:prstGeom prst="rect">
            <a:avLst/>
          </a:prstGeom>
        </p:spPr>
      </p:pic>
    </p:spTree>
    <p:extLst>
      <p:ext uri="{BB962C8B-B14F-4D97-AF65-F5344CB8AC3E}">
        <p14:creationId xmlns:p14="http://schemas.microsoft.com/office/powerpoint/2010/main" val="3924147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a:t>
            </a:r>
            <a:r>
              <a:rPr lang="en-US" b="1" u="sng" dirty="0">
                <a:highlight>
                  <a:srgbClr val="00FF00"/>
                </a:highlight>
              </a:rPr>
              <a:t>xml</a:t>
            </a:r>
            <a:r>
              <a:rPr lang="en-US" b="1" u="sng" dirty="0"/>
              <a:t> </a:t>
            </a:r>
            <a:r>
              <a:rPr lang="en-US" dirty="0"/>
              <a:t>version="1.0" encoding="UTF-8"?&gt;</a:t>
            </a:r>
          </a:p>
          <a:p>
            <a:pPr marL="0" indent="0">
              <a:buNone/>
            </a:pPr>
            <a:r>
              <a:rPr lang="en-US" dirty="0"/>
              <a:t>&lt;</a:t>
            </a:r>
            <a:r>
              <a:rPr lang="en-US" b="1" u="sng" dirty="0" err="1">
                <a:highlight>
                  <a:srgbClr val="00FF00"/>
                </a:highlight>
              </a:rPr>
              <a:t>kml</a:t>
            </a:r>
            <a:r>
              <a:rPr lang="en-US" dirty="0"/>
              <a:t> </a:t>
            </a:r>
            <a:r>
              <a:rPr lang="en-US" dirty="0" err="1"/>
              <a:t>xmlns</a:t>
            </a:r>
            <a:r>
              <a:rPr lang="en-US" dirty="0"/>
              <a:t>="http://www.opengis.net/kml/2.2"&gt;&lt;/</a:t>
            </a:r>
            <a:r>
              <a:rPr lang="en-US" b="1" u="sng" dirty="0">
                <a:highlight>
                  <a:srgbClr val="00FF00"/>
                </a:highlight>
              </a:rPr>
              <a:t>kml</a:t>
            </a:r>
            <a:r>
              <a:rPr lang="en-US" dirty="0"/>
              <a:t>&gt;</a:t>
            </a:r>
          </a:p>
        </p:txBody>
      </p:sp>
    </p:spTree>
    <p:extLst>
      <p:ext uri="{BB962C8B-B14F-4D97-AF65-F5344CB8AC3E}">
        <p14:creationId xmlns:p14="http://schemas.microsoft.com/office/powerpoint/2010/main" val="1206061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58620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hlinkClick r:id="rId2"/>
              </a:rPr>
              <a:t>https://github.com/fccsdigitalchina/generative_ai_east_asian_studies/blob/main/Visualization/Linear_line_on_html/2_prompt_correct_part_2.txt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3"/>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157397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xmlns="">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2292</TotalTime>
  <Words>4161</Words>
  <Application>Microsoft Office PowerPoint</Application>
  <PresentationFormat>Widescreen</PresentationFormat>
  <Paragraphs>374</Paragraphs>
  <Slides>99</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Summarize PDF Articles</vt:lpstr>
      <vt:lpstr>Reviews on AI Summarizations (Blind Test)</vt:lpstr>
      <vt:lpstr>Professor Peter Bol  (Chinese Studies)   For Perfect Order: Wang An-Shih And Ssu-Ma Kuang</vt:lpstr>
      <vt:lpstr>Professor Michael Szonyi Doctor Chao Lang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Professor Jae-Jung Suh  (Korean Studies)   Democratic Consolidation and Its Limits in Korea: Dilemmas of Cooptation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Create and Clean Data</vt:lpstr>
      <vt:lpstr>PowerPoint Presentation</vt:lpstr>
      <vt:lpstr>Create data from OCR</vt:lpstr>
      <vt:lpstr>PowerPoint Presentation</vt:lpstr>
      <vt:lpstr>PowerPoint Presentation</vt:lpstr>
      <vt:lpstr>Prompt: Description</vt:lpstr>
      <vt:lpstr>Rearrange Data by Rules</vt:lpstr>
      <vt:lpstr>Solution: Generate some JS codes</vt:lpstr>
      <vt:lpstr>PowerPoint Presentation</vt:lpstr>
      <vt:lpstr>https://github.com/fccsdigitalchina/generative_ai_east_asian_studies/blob/main/Codes_generation/JavaScript/String_rearrangement/1_task.txt</vt:lpstr>
      <vt:lpstr>Prompt 3.5: Describe the Algorithm</vt:lpstr>
      <vt:lpstr>Prompt 3.5: Describe your output schema</vt:lpstr>
      <vt:lpstr>Prompt 3.5: Design the Output Layout</vt:lpstr>
      <vt:lpstr>Prompt 3.5: Design the Output Layout</vt:lpstr>
      <vt:lpstr>Prompt 3.5: Prettify Your Layout</vt:lpstr>
      <vt:lpstr>PowerPoint Presentation</vt:lpstr>
      <vt:lpstr>Prompt 4.0: Describe Your Patterns Briefly</vt:lpstr>
      <vt:lpstr>Create data from generative AI</vt:lpstr>
      <vt:lpstr>PowerPoint Presentation</vt:lpstr>
      <vt:lpstr>Prompt: Description</vt:lpstr>
      <vt:lpstr>Prompt: Output Schema and Define Batch Number</vt:lpstr>
      <vt:lpstr>Prompt: Next Batch Trigger</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PowerPoint Presentation</vt:lpstr>
      <vt:lpstr>Prompt: Describe Data Model with Details</vt:lpstr>
      <vt:lpstr>Prompt: Design Output Requirement</vt:lpstr>
      <vt:lpstr>Prompt: Design Output Schema</vt:lpstr>
      <vt:lpstr>Prompt: Create an Interface (Input Format)</vt:lpstr>
      <vt:lpstr>Prompt: Use the Interface</vt:lpstr>
      <vt:lpstr>Code (Standardize) Data by Training data</vt:lpstr>
      <vt:lpstr>Convert Reign Year to Western Year</vt:lpstr>
      <vt:lpstr>PowerPoint Presentation</vt:lpstr>
      <vt:lpstr>Check the results</vt:lpstr>
      <vt:lpstr>Prompt 4.0: Describe Your Request</vt:lpstr>
      <vt:lpstr>Prompt: Submit Your Training Data</vt:lpstr>
      <vt:lpstr>Harvard LoGaRT</vt:lpstr>
      <vt:lpstr>Create bibliography</vt:lpstr>
      <vt:lpstr>Create bibliography</vt:lpstr>
      <vt:lpstr>PowerPoint Presentation</vt:lpstr>
      <vt:lpstr>Data Analysis </vt:lpstr>
      <vt:lpstr>PowerPoint Presentation</vt:lpstr>
      <vt:lpstr>Finding the biographical Addresses for some historical figures and put them on a map</vt:lpstr>
      <vt:lpstr>Call API and Parse JSON</vt:lpstr>
      <vt:lpstr>PowerPoint Presentation</vt:lpstr>
      <vt:lpstr>Prompt: Describe Your Task Briefly</vt:lpstr>
      <vt:lpstr>Prompt 3.5: Describe API Schema</vt:lpstr>
      <vt:lpstr>PowerPoint Presentation</vt:lpstr>
      <vt:lpstr>Remove ID Column</vt:lpstr>
      <vt:lpstr>PowerPoint Presentation</vt:lpstr>
      <vt:lpstr>Prompt</vt:lpstr>
      <vt:lpstr>Geocoding</vt:lpstr>
      <vt:lpstr>PowerPoint Presentation</vt:lpstr>
      <vt:lpstr>Prompt: Define Input and Output</vt:lpstr>
      <vt:lpstr>Prompt: For Geocoding</vt:lpstr>
      <vt:lpstr>Visualize Addresses by Google Earth</vt:lpstr>
      <vt:lpstr>PowerPoint Presentation</vt:lpstr>
      <vt:lpstr>PowerPoint Presentation</vt:lpstr>
      <vt:lpstr>Data Visualization</vt:lpstr>
      <vt:lpstr>Shaoxing Jinshi Trend Viz</vt:lpstr>
      <vt:lpstr>Target</vt:lpstr>
      <vt:lpstr>PowerPoint Presentation</vt:lpstr>
      <vt:lpstr>PowerPoint Presentation</vt:lpstr>
      <vt:lpstr>PowerPoint Presentation</vt:lpstr>
      <vt:lpstr>Prompt:  Generate Linear Regression Algorithm</vt:lpstr>
      <vt:lpstr>Prompt: Describe Visualization Details</vt:lpstr>
      <vt:lpstr>Prompt: Output Important Results for Check</vt:lpstr>
      <vt:lpstr>Prompt: How to cite JavaScript Libraries</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328</cp:revision>
  <dcterms:created xsi:type="dcterms:W3CDTF">2023-04-08T22:13:45Z</dcterms:created>
  <dcterms:modified xsi:type="dcterms:W3CDTF">2023-04-23T00:02:13Z</dcterms:modified>
</cp:coreProperties>
</file>